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9" r:id="rId4"/>
    <p:sldId id="258" r:id="rId5"/>
    <p:sldId id="261" r:id="rId6"/>
    <p:sldId id="259" r:id="rId7"/>
    <p:sldId id="262" r:id="rId8"/>
    <p:sldId id="266" r:id="rId9"/>
    <p:sldId id="263" r:id="rId10"/>
    <p:sldId id="277" r:id="rId11"/>
    <p:sldId id="264" r:id="rId12"/>
    <p:sldId id="268" r:id="rId13"/>
    <p:sldId id="269" r:id="rId14"/>
    <p:sldId id="274" r:id="rId15"/>
    <p:sldId id="273" r:id="rId16"/>
    <p:sldId id="272" r:id="rId17"/>
    <p:sldId id="278" r:id="rId18"/>
    <p:sldId id="275" r:id="rId19"/>
    <p:sldId id="276" r:id="rId20"/>
    <p:sldId id="270" r:id="rId21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52">
          <p15:clr>
            <a:srgbClr val="A4A3A4"/>
          </p15:clr>
        </p15:guide>
        <p15:guide id="2" pos="18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166A"/>
    <a:srgbClr val="1A396C"/>
    <a:srgbClr val="005686"/>
    <a:srgbClr val="E37416"/>
    <a:srgbClr val="007BC2"/>
    <a:srgbClr val="F0A466"/>
    <a:srgbClr val="E9F6FD"/>
    <a:srgbClr val="D5ED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4678" autoAdjust="0"/>
  </p:normalViewPr>
  <p:slideViewPr>
    <p:cSldViewPr>
      <p:cViewPr varScale="1">
        <p:scale>
          <a:sx n="72" d="100"/>
          <a:sy n="72" d="100"/>
        </p:scale>
        <p:origin x="-990" y="-90"/>
      </p:cViewPr>
      <p:guideLst>
        <p:guide orient="horz" pos="1552"/>
        <p:guide pos="1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8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xmlns="" id="{CAA03F4F-29CF-4094-B0C0-4DBA4FDA90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xmlns="" id="{380D7689-D5C3-4E8E-8D76-568CC378598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32" name="Rectangle 4">
            <a:extLst>
              <a:ext uri="{FF2B5EF4-FFF2-40B4-BE49-F238E27FC236}">
                <a16:creationId xmlns:a16="http://schemas.microsoft.com/office/drawing/2014/main" xmlns="" id="{3C563853-A9F8-4D52-BA6E-A33CEC5CD40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0533" name="Rectangle 5">
            <a:extLst>
              <a:ext uri="{FF2B5EF4-FFF2-40B4-BE49-F238E27FC236}">
                <a16:creationId xmlns:a16="http://schemas.microsoft.com/office/drawing/2014/main" xmlns="" id="{52208416-63BC-4624-BDB7-642A9529956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7D191A5-D3E9-4D77-B1C2-2530AA45D8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xmlns="" id="{EAD8BA47-9786-47A6-981A-C5A96E2DB2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xmlns="" id="{5F7D500A-3AC2-43A7-A09F-9555610C6C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883FFEDF-DA7A-436D-9E18-1D17898E55B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2581" name="Rectangle 5">
            <a:extLst>
              <a:ext uri="{FF2B5EF4-FFF2-40B4-BE49-F238E27FC236}">
                <a16:creationId xmlns:a16="http://schemas.microsoft.com/office/drawing/2014/main" xmlns="" id="{642FBABD-EA9C-42D2-94D9-5722D9FC8EE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52582" name="Rectangle 6">
            <a:extLst>
              <a:ext uri="{FF2B5EF4-FFF2-40B4-BE49-F238E27FC236}">
                <a16:creationId xmlns:a16="http://schemas.microsoft.com/office/drawing/2014/main" xmlns="" id="{2A5E16DF-5FF2-4C1E-B1CA-20EF8B5790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83" name="Rectangle 7">
            <a:extLst>
              <a:ext uri="{FF2B5EF4-FFF2-40B4-BE49-F238E27FC236}">
                <a16:creationId xmlns:a16="http://schemas.microsoft.com/office/drawing/2014/main" xmlns="" id="{413EFDE4-140E-48E9-840D-2223122440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4D5A2EA-4FD9-4DD2-9F56-06FC9AC88EE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D5C3444-46CB-4BBD-88D3-8FD94BE70D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220788"/>
            <a:ext cx="9144000" cy="2430462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C43C49F-E25A-4F9C-8750-A23B0765CE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222375"/>
            <a:ext cx="9144000" cy="2646363"/>
          </a:xfrm>
          <a:prstGeom prst="rect">
            <a:avLst/>
          </a:prstGeom>
          <a:pattFill prst="ltDnDiag">
            <a:fgClr>
              <a:srgbClr val="71C4F0">
                <a:alpha val="45097"/>
              </a:srgbClr>
            </a:fgClr>
            <a:bgClr>
              <a:schemeClr val="bg1">
                <a:alpha val="45097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839C2A68-1000-44CC-A20D-BB9FEA6A04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12838"/>
            <a:ext cx="9144000" cy="109537"/>
          </a:xfrm>
          <a:prstGeom prst="rect">
            <a:avLst/>
          </a:prstGeom>
          <a:solidFill>
            <a:srgbClr val="244E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D160D823-150E-4BED-9A19-4B9B39C627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867150"/>
            <a:ext cx="9144000" cy="107950"/>
          </a:xfrm>
          <a:prstGeom prst="rect">
            <a:avLst/>
          </a:prstGeom>
          <a:solidFill>
            <a:srgbClr val="244E9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8" name="Line 12">
            <a:extLst>
              <a:ext uri="{FF2B5EF4-FFF2-40B4-BE49-F238E27FC236}">
                <a16:creationId xmlns:a16="http://schemas.microsoft.com/office/drawing/2014/main" xmlns="" id="{8844784D-43B0-40CC-A0ED-4423E0EE83A7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755650" y="1816100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25" descr="GEARS4">
            <a:extLst>
              <a:ext uri="{FF2B5EF4-FFF2-40B4-BE49-F238E27FC236}">
                <a16:creationId xmlns:a16="http://schemas.microsoft.com/office/drawing/2014/main" xmlns="" id="{D6CA6FEB-D114-4EF7-92C5-2623694992C7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95263"/>
            <a:ext cx="101758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" descr="rabot">
            <a:hlinkClick r:id="rId3"/>
            <a:extLst>
              <a:ext uri="{FF2B5EF4-FFF2-40B4-BE49-F238E27FC236}">
                <a16:creationId xmlns:a16="http://schemas.microsoft.com/office/drawing/2014/main" xmlns="" id="{6F2CC7F3-231D-4E6C-B9E4-3C98355BA7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95600"/>
            <a:ext cx="180022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06">
            <a:extLst>
              <a:ext uri="{FF2B5EF4-FFF2-40B4-BE49-F238E27FC236}">
                <a16:creationId xmlns:a16="http://schemas.microsoft.com/office/drawing/2014/main" xmlns="" id="{DB57EB40-6E1D-41F1-BBD7-97923031BE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827088" y="3975100"/>
            <a:ext cx="10810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1" y="1924050"/>
            <a:ext cx="7667625" cy="809625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2895600"/>
            <a:ext cx="6121400" cy="809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9F3FDCF9-D792-4375-8B7C-13A33CE9C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4624388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198505"/>
      </p:ext>
    </p:extLst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3">
            <a:extLst>
              <a:ext uri="{FF2B5EF4-FFF2-40B4-BE49-F238E27FC236}">
                <a16:creationId xmlns:a16="http://schemas.microsoft.com/office/drawing/2014/main" xmlns="" id="{B8117177-65DA-4BEA-916A-1AD9F329F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6298105"/>
      </p:ext>
    </p:extLst>
  </p:cSld>
  <p:clrMapOvr>
    <a:masterClrMapping/>
  </p:clrMapOvr>
  <p:transition spd="med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0754"/>
            <a:ext cx="2057400" cy="42838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0754"/>
            <a:ext cx="6019800" cy="42838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3">
            <a:extLst>
              <a:ext uri="{FF2B5EF4-FFF2-40B4-BE49-F238E27FC236}">
                <a16:creationId xmlns:a16="http://schemas.microsoft.com/office/drawing/2014/main" xmlns="" id="{0689D688-11E5-4C30-9127-78EF75F3A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600557"/>
      </p:ext>
    </p:extLst>
  </p:cSld>
  <p:clrMapOvr>
    <a:masterClrMapping/>
  </p:clrMapOvr>
  <p:transition spd="med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33">
            <a:extLst>
              <a:ext uri="{FF2B5EF4-FFF2-40B4-BE49-F238E27FC236}">
                <a16:creationId xmlns:a16="http://schemas.microsoft.com/office/drawing/2014/main" xmlns="" id="{FBF7502B-5E4A-42DF-81CE-FC90460A9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5476634"/>
      </p:ext>
    </p:extLst>
  </p:cSld>
  <p:clrMapOvr>
    <a:masterClrMapping/>
  </p:clrMapOvr>
  <p:transition spd="med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33">
            <a:extLst>
              <a:ext uri="{FF2B5EF4-FFF2-40B4-BE49-F238E27FC236}">
                <a16:creationId xmlns:a16="http://schemas.microsoft.com/office/drawing/2014/main" xmlns="" id="{07CFABE6-3AF5-47A9-8F42-6EF04DB38B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0799065"/>
      </p:ext>
    </p:extLst>
  </p:cSld>
  <p:clrMapOvr>
    <a:masterClrMapping/>
  </p:clrMapOvr>
  <p:transition spd="med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33">
            <a:extLst>
              <a:ext uri="{FF2B5EF4-FFF2-40B4-BE49-F238E27FC236}">
                <a16:creationId xmlns:a16="http://schemas.microsoft.com/office/drawing/2014/main" xmlns="" id="{731ECDFE-5E6B-499C-8AF7-C0888B494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2945608"/>
      </p:ext>
    </p:extLst>
  </p:cSld>
  <p:clrMapOvr>
    <a:masterClrMapping/>
  </p:clrMapOvr>
  <p:transition spd="med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33">
            <a:extLst>
              <a:ext uri="{FF2B5EF4-FFF2-40B4-BE49-F238E27FC236}">
                <a16:creationId xmlns:a16="http://schemas.microsoft.com/office/drawing/2014/main" xmlns="" id="{2C0BE3AF-A8CF-474A-ADD6-C2255B75D5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2638458"/>
      </p:ext>
    </p:extLst>
  </p:cSld>
  <p:clrMapOvr>
    <a:masterClrMapping/>
  </p:clrMapOvr>
  <p:transition spd="med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33">
            <a:extLst>
              <a:ext uri="{FF2B5EF4-FFF2-40B4-BE49-F238E27FC236}">
                <a16:creationId xmlns:a16="http://schemas.microsoft.com/office/drawing/2014/main" xmlns="" id="{02156A6B-2054-4233-A2C8-DABBECBA3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7077667"/>
      </p:ext>
    </p:extLst>
  </p:cSld>
  <p:clrMapOvr>
    <a:masterClrMapping/>
  </p:clrMapOvr>
  <p:transition spd="med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>
            <a:extLst>
              <a:ext uri="{FF2B5EF4-FFF2-40B4-BE49-F238E27FC236}">
                <a16:creationId xmlns:a16="http://schemas.microsoft.com/office/drawing/2014/main" xmlns="" id="{62E250E0-6868-4E83-9764-3CDE8D9C4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186861"/>
      </p:ext>
    </p:extLst>
  </p:cSld>
  <p:clrMapOvr>
    <a:masterClrMapping/>
  </p:clrMapOvr>
  <p:transition spd="med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3">
            <a:extLst>
              <a:ext uri="{FF2B5EF4-FFF2-40B4-BE49-F238E27FC236}">
                <a16:creationId xmlns:a16="http://schemas.microsoft.com/office/drawing/2014/main" xmlns="" id="{5AB70417-8B7B-498C-8B0C-0D56BEA36F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8893808"/>
      </p:ext>
    </p:extLst>
  </p:cSld>
  <p:clrMapOvr>
    <a:masterClrMapping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33">
            <a:extLst>
              <a:ext uri="{FF2B5EF4-FFF2-40B4-BE49-F238E27FC236}">
                <a16:creationId xmlns:a16="http://schemas.microsoft.com/office/drawing/2014/main" xmlns="" id="{D1112B23-1E44-4404-92BD-F0BFF4EF1E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7992270"/>
      </p:ext>
    </p:extLst>
  </p:cSld>
  <p:clrMapOvr>
    <a:masterClrMapping/>
  </p:clrMapOvr>
  <p:transition spd="med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>
            <a:extLst>
              <a:ext uri="{FF2B5EF4-FFF2-40B4-BE49-F238E27FC236}">
                <a16:creationId xmlns:a16="http://schemas.microsoft.com/office/drawing/2014/main" xmlns="" id="{2BF5E248-FB8D-4BD4-AA73-9CE315CFE3B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2087563" y="4840288"/>
            <a:ext cx="6948487" cy="269875"/>
          </a:xfrm>
          <a:prstGeom prst="rect">
            <a:avLst/>
          </a:prstGeom>
          <a:solidFill>
            <a:srgbClr val="007BC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1027" name="Line 48">
            <a:extLst>
              <a:ext uri="{FF2B5EF4-FFF2-40B4-BE49-F238E27FC236}">
                <a16:creationId xmlns:a16="http://schemas.microsoft.com/office/drawing/2014/main" xmlns="" id="{D1DB0C0A-7321-404D-823D-5CB46A6D23FE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1773237" y="4975226"/>
            <a:ext cx="269875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57">
            <a:extLst>
              <a:ext uri="{FF2B5EF4-FFF2-40B4-BE49-F238E27FC236}">
                <a16:creationId xmlns:a16="http://schemas.microsoft.com/office/drawing/2014/main" xmlns="" id="{89DDC70F-469B-4A56-AB5A-AFB7837F8E4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2051050" y="4840288"/>
            <a:ext cx="71438" cy="269875"/>
          </a:xfrm>
          <a:prstGeom prst="rect">
            <a:avLst/>
          </a:prstGeom>
          <a:solidFill>
            <a:srgbClr val="E3741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1029" name="Rectangle 52">
            <a:extLst>
              <a:ext uri="{FF2B5EF4-FFF2-40B4-BE49-F238E27FC236}">
                <a16:creationId xmlns:a16="http://schemas.microsoft.com/office/drawing/2014/main" xmlns="" id="{150F915D-6A75-4BBC-8366-32053AF2F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115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Презентация</a:t>
            </a:r>
          </a:p>
        </p:txBody>
      </p:sp>
      <p:sp>
        <p:nvSpPr>
          <p:cNvPr id="1030" name="Rectangle 55">
            <a:extLst>
              <a:ext uri="{FF2B5EF4-FFF2-40B4-BE49-F238E27FC236}">
                <a16:creationId xmlns:a16="http://schemas.microsoft.com/office/drawing/2014/main" xmlns="" id="{151BFAAD-F8D8-4957-9A58-84E7E212D4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8" y="141288"/>
            <a:ext cx="9142412" cy="5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1031" name="Line 129">
            <a:extLst>
              <a:ext uri="{FF2B5EF4-FFF2-40B4-BE49-F238E27FC236}">
                <a16:creationId xmlns:a16="http://schemas.microsoft.com/office/drawing/2014/main" xmlns="" id="{2E4637EE-ED0A-4837-8DBE-D20E7332C188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-26988" y="4975226"/>
            <a:ext cx="269875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Rectangle 54">
            <a:extLst>
              <a:ext uri="{FF2B5EF4-FFF2-40B4-BE49-F238E27FC236}">
                <a16:creationId xmlns:a16="http://schemas.microsoft.com/office/drawing/2014/main" xmlns="" id="{1E065150-320A-4CD5-9DFB-698074D449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950" y="230188"/>
            <a:ext cx="8567738" cy="73025"/>
          </a:xfrm>
          <a:prstGeom prst="rect">
            <a:avLst/>
          </a:prstGeom>
          <a:solidFill>
            <a:srgbClr val="007BC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1033" name="Line 131">
            <a:extLst>
              <a:ext uri="{FF2B5EF4-FFF2-40B4-BE49-F238E27FC236}">
                <a16:creationId xmlns:a16="http://schemas.microsoft.com/office/drawing/2014/main" xmlns="" id="{27811C49-EE5A-4E6A-BD72-0466FBF2A766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107950" y="195263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4" name="Picture 132" descr="rabot">
            <a:hlinkClick r:id="rId13"/>
            <a:extLst>
              <a:ext uri="{FF2B5EF4-FFF2-40B4-BE49-F238E27FC236}">
                <a16:creationId xmlns:a16="http://schemas.microsoft.com/office/drawing/2014/main" xmlns="" id="{6E4C570C-1E4A-449D-8EF8-D3E34740A1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2255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" name="Rectangle 133">
            <a:extLst>
              <a:ext uri="{FF2B5EF4-FFF2-40B4-BE49-F238E27FC236}">
                <a16:creationId xmlns:a16="http://schemas.microsoft.com/office/drawing/2014/main" xmlns="" id="{300BB6B1-353D-459D-B452-94EEC676D9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47863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spd="med">
    <p:checke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1">
            <a:extLst>
              <a:ext uri="{FF2B5EF4-FFF2-40B4-BE49-F238E27FC236}">
                <a16:creationId xmlns:a16="http://schemas.microsoft.com/office/drawing/2014/main" xmlns="" id="{70E2DF30-E054-45FA-A59B-C4AA6F4CE81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0" y="1339850"/>
            <a:ext cx="5657850" cy="1393825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FF0000"/>
                </a:solidFill>
              </a:rPr>
              <a:t>Основы воспитания финансовой грамотности детей дошкольного возраста</a:t>
            </a:r>
          </a:p>
        </p:txBody>
      </p:sp>
      <p:pic>
        <p:nvPicPr>
          <p:cNvPr id="5123" name="Picture 27" descr="http://skazylesa.ru/wp-content/uploads/2018/01/hvfh-photo1.jpg">
            <a:extLst>
              <a:ext uri="{FF2B5EF4-FFF2-40B4-BE49-F238E27FC236}">
                <a16:creationId xmlns:a16="http://schemas.microsoft.com/office/drawing/2014/main" xmlns="" id="{E25618BD-E680-43AD-A15E-91F992D68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593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4">
            <a:extLst>
              <a:ext uri="{FF2B5EF4-FFF2-40B4-BE49-F238E27FC236}">
                <a16:creationId xmlns:a16="http://schemas.microsoft.com/office/drawing/2014/main" xmlns="" id="{B67D5022-C9B6-49FB-B4B9-6D9A60CC3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39725"/>
            <a:ext cx="4446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работы с детьми по финансовой грамотности</a:t>
            </a: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14339" name="TextBox 5">
            <a:extLst>
              <a:ext uri="{FF2B5EF4-FFF2-40B4-BE49-F238E27FC236}">
                <a16:creationId xmlns:a16="http://schemas.microsoft.com/office/drawing/2014/main" xmlns="" id="{C7666A8B-AEF4-4EAB-BCB7-96D5787E8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35125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/>
              <a:t> </a:t>
            </a:r>
          </a:p>
        </p:txBody>
      </p:sp>
      <p:sp>
        <p:nvSpPr>
          <p:cNvPr id="12" name="Облако 11">
            <a:extLst>
              <a:ext uri="{FF2B5EF4-FFF2-40B4-BE49-F238E27FC236}">
                <a16:creationId xmlns:a16="http://schemas.microsoft.com/office/drawing/2014/main" xmlns="" id="{DFFCF7AB-59B9-4E44-8EF6-1D7AB2477B2C}"/>
              </a:ext>
            </a:extLst>
          </p:cNvPr>
          <p:cNvSpPr/>
          <p:nvPr/>
        </p:nvSpPr>
        <p:spPr>
          <a:xfrm>
            <a:off x="5903913" y="3940175"/>
            <a:ext cx="3168650" cy="1071563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prstClr val="black"/>
                </a:solidFill>
                <a:latin typeface="Calibri"/>
                <a:cs typeface="Arial"/>
              </a:rPr>
              <a:t> </a:t>
            </a:r>
            <a:r>
              <a:rPr lang="ru-RU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</a:p>
        </p:txBody>
      </p:sp>
      <p:sp>
        <p:nvSpPr>
          <p:cNvPr id="14341" name="TextBox 13">
            <a:extLst>
              <a:ext uri="{FF2B5EF4-FFF2-40B4-BE49-F238E27FC236}">
                <a16:creationId xmlns:a16="http://schemas.microsoft.com/office/drawing/2014/main" xmlns="" id="{B5CD7ED9-4E86-44EB-8E8D-B6E1289C8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650" y="3986213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4342" name="Рисунок 14">
            <a:extLst>
              <a:ext uri="{FF2B5EF4-FFF2-40B4-BE49-F238E27FC236}">
                <a16:creationId xmlns:a16="http://schemas.microsoft.com/office/drawing/2014/main" xmlns="" id="{1297F8D4-BAA4-4AB0-AAD3-59744E5063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3913" y="595313"/>
            <a:ext cx="32067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16">
            <a:extLst>
              <a:ext uri="{FF2B5EF4-FFF2-40B4-BE49-F238E27FC236}">
                <a16:creationId xmlns:a16="http://schemas.microsoft.com/office/drawing/2014/main" xmlns="" id="{18078F20-AD50-4258-8274-87CC01A81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2488" y="2374900"/>
            <a:ext cx="32067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18">
            <a:extLst>
              <a:ext uri="{FF2B5EF4-FFF2-40B4-BE49-F238E27FC236}">
                <a16:creationId xmlns:a16="http://schemas.microsoft.com/office/drawing/2014/main" xmlns="" id="{75FD5A37-89E3-4BAA-99D4-78CAC78FA6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2613" y="1485900"/>
            <a:ext cx="36893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Рисунок 19">
            <a:extLst>
              <a:ext uri="{FF2B5EF4-FFF2-40B4-BE49-F238E27FC236}">
                <a16:creationId xmlns:a16="http://schemas.microsoft.com/office/drawing/2014/main" xmlns="" id="{9A2AF3D0-5905-482D-854C-5E105CF1D3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371850"/>
            <a:ext cx="33956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Рисунок 20">
            <a:extLst>
              <a:ext uri="{FF2B5EF4-FFF2-40B4-BE49-F238E27FC236}">
                <a16:creationId xmlns:a16="http://schemas.microsoft.com/office/drawing/2014/main" xmlns="" id="{AAAD9274-2658-4DE7-BBD9-57F770BC68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0" y="1419225"/>
            <a:ext cx="3090863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>
            <a:extLst>
              <a:ext uri="{FF2B5EF4-FFF2-40B4-BE49-F238E27FC236}">
                <a16:creationId xmlns:a16="http://schemas.microsoft.com/office/drawing/2014/main" xmlns="" id="{05ED1FDA-507D-4E60-899C-321F7913E89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14313" y="857250"/>
            <a:ext cx="8929687" cy="37369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ru-RU" altLang="ru-RU" sz="1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altLang="ru-RU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не появляются сами собой, а зарабатываются!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 Объясняем, как люди зарабатывают деньги и каким образом заработок зависит от вида деятельности.</a:t>
            </a:r>
          </a:p>
          <a:p>
            <a:pPr eaLnBrk="1" hangingPunct="1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зарабатываем – потом тратим.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 Рассказываем, что «из тумбочки можно взять только то, что в нее положили», – соответственно, чем больше зарабатываешь и разумнее тратишь, тем больше можешь купить.</a:t>
            </a:r>
          </a:p>
          <a:p>
            <a:pPr eaLnBrk="1" hangingPunct="1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товара зависит от его качества, нужности и от того, насколько сложно его произвести. 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Объясняем, что цена – это количество денег, которые надо отдать, а товар в магазине – это результат труда других людей, поэтому он стоит денег; люди как бы меняют свой труд на труд других людей, и в этой цепочке деньги – это посредник.</a:t>
            </a:r>
          </a:p>
          <a:p>
            <a:pPr eaLnBrk="1" hangingPunct="1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Деньги любят счет.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 Приучаем считать сдачу и вообще быстро и внимательно считать деньги.</a:t>
            </a:r>
          </a:p>
          <a:p>
            <a:pPr eaLnBrk="1" hangingPunct="1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 нужно планировать.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Приучаем вести учет доходов и расходов в краткосрочном периоде.</a:t>
            </a:r>
          </a:p>
          <a:p>
            <a:pPr eaLnBrk="1" hangingPunct="1"/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Твои деньги бывают объектом чужого интереса.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 Договариваемся о ключевых правилах финансовой безопасности и о том, к кому нужно обращаться в экстренных случаях.</a:t>
            </a:r>
          </a:p>
          <a:p>
            <a:pPr eaLnBrk="1" hangingPunct="1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 все покупается. 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Прививаем понимание того, что </a:t>
            </a: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ценности – жизнь, отношения, радость близких людей – за деньги не купишь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 – это интересно и увлекательно!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Заголовок 2">
            <a:extLst>
              <a:ext uri="{FF2B5EF4-FFF2-40B4-BE49-F238E27FC236}">
                <a16:creationId xmlns:a16="http://schemas.microsoft.com/office/drawing/2014/main" xmlns="" id="{6692EC28-A0D6-4CD5-9B5F-67EC73709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>
                <a:solidFill>
                  <a:srgbClr val="FF0000"/>
                </a:solidFill>
              </a:rPr>
              <a:t>Необходимо </a:t>
            </a:r>
            <a:br>
              <a:rPr lang="ru-RU" altLang="ru-RU" sz="2000">
                <a:solidFill>
                  <a:srgbClr val="FF0000"/>
                </a:solidFill>
              </a:rPr>
            </a:br>
            <a:r>
              <a:rPr lang="ru-RU" altLang="ru-RU" sz="2000">
                <a:solidFill>
                  <a:srgbClr val="FF0000"/>
                </a:solidFill>
              </a:rPr>
              <a:t>с помощью игр и практических занятий детям донести:</a:t>
            </a:r>
          </a:p>
        </p:txBody>
      </p:sp>
    </p:spTree>
  </p:cSld>
  <p:clrMapOvr>
    <a:masterClrMapping/>
  </p:clrMapOvr>
  <p:transition spd="med"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xmlns="" id="{4DF1B11A-BF69-4896-88CA-950D38D12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 </a:t>
            </a: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«Размен»</a:t>
            </a:r>
            <a:r>
              <a:rPr lang="ru-RU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Содержимое 2">
            <a:extLst>
              <a:ext uri="{FF2B5EF4-FFF2-40B4-BE49-F238E27FC236}">
                <a16:creationId xmlns:a16="http://schemas.microsoft.com/office/drawing/2014/main" xmlns="" id="{AF4EA8DE-0EB1-43B5-AE24-B52582E1A07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57188" y="785813"/>
            <a:ext cx="8572500" cy="24828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считать деньги.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материалы: 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монеты и купюры разных номиналов. 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участников: 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1-5.  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Суть игры: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Выдайте детям мелкие монеты, по 2-3 десятка каждому. А себе оставьте несколько банкнот разного номинала. Это игра-соревнование. Кто из игроков быстрее разменяет выложенную вами банкноту мелочью, тому банкнота и достается. В конце игры считаем суммы выигрышей. </a:t>
            </a:r>
          </a:p>
          <a:p>
            <a:pPr eaLnBrk="1" hangingPunct="1">
              <a:buFontTx/>
              <a:buNone/>
            </a:pP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pic>
        <p:nvPicPr>
          <p:cNvPr id="16388" name="Рисунок 3" descr="https://arhivurokov.ru/intolimp/html/2017/03/15/i_58c97dadee905/phpd9xOiH_Kartoteka-igr-po-finansam_3.png">
            <a:extLst>
              <a:ext uri="{FF2B5EF4-FFF2-40B4-BE49-F238E27FC236}">
                <a16:creationId xmlns:a16="http://schemas.microsoft.com/office/drawing/2014/main" xmlns="" id="{73714E9B-814B-4B18-A470-38970BC97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071813"/>
            <a:ext cx="289718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xmlns="" id="{3368AB18-5005-46D3-BB9C-270BB7E4F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42875"/>
            <a:ext cx="8372475" cy="571500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 Кто кем работает?»</a:t>
            </a:r>
            <a:endParaRPr lang="ru-RU" altLang="ru-RU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Содержимое 2">
            <a:extLst>
              <a:ext uri="{FF2B5EF4-FFF2-40B4-BE49-F238E27FC236}">
                <a16:creationId xmlns:a16="http://schemas.microsoft.com/office/drawing/2014/main" xmlns="" id="{155BFEB7-8A75-462F-A811-EF03BB52271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-142875" y="857250"/>
            <a:ext cx="9286875" cy="37147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95288" eaLnBrk="1" hangingPunct="1">
              <a:spcBef>
                <a:spcPct val="0"/>
              </a:spcBef>
            </a:pP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примере сказочных героев закрепить и расширить представление о профессии. Воспитывать желание познавать многообразный мир профессий, уважение к человеку-труженику.</a:t>
            </a:r>
          </a:p>
          <a:p>
            <a:pPr marL="395288" eaLnBrk="1" hangingPunct="1">
              <a:spcBef>
                <a:spcPct val="0"/>
              </a:spcBef>
            </a:pP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Материал.</a:t>
            </a:r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Кукла-Загадка, рисунки с изображениями людей разных профессий и сказочных героев.</a:t>
            </a:r>
          </a:p>
          <a:p>
            <a:pPr marL="395288" eaLnBrk="1" hangingPunct="1">
              <a:spcBef>
                <a:spcPct val="0"/>
              </a:spcBef>
            </a:pP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игры: </a:t>
            </a:r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детям картинки, на которых изображены люди разных профессий. Дети, ориентируясь по рисункам, называют профессии родителей, своих близких, всех тех, с кем они встречаются. Получив из кассы картинки с изображениями сказочных героев, просит отгадать их профессии.</a:t>
            </a:r>
          </a:p>
          <a:p>
            <a:pPr marL="395288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Раздайте девочкам рисунки с изображением сказочных персонажей, а мальчикам - с изображениями людей разных профессий. По сигналу колокольчика девочки и мальчики начинают искать свою пару и по двое садятся за столы, а затем по очереди доказывают правильность своего выбора. Можно предложить детям, чтобы с помощью движений, имитаций и других образных действий они показали профессию своего героя.</a:t>
            </a:r>
          </a:p>
          <a:p>
            <a:pPr marL="395288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Организуйте постепенный переход к сюжетно – ролевым игр на эту тему. Можно провести и беседы о том, как относится к своему труду герой, кто производит товары, а кто предоставляет услуги (если дети знакомы с этими понятиями).</a:t>
            </a:r>
          </a:p>
          <a:p>
            <a:pPr marL="395288" eaLnBrk="1" hangingPunct="1">
              <a:spcBef>
                <a:spcPct val="0"/>
              </a:spcBef>
            </a:pP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hecke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6909B8DC-1E83-40E0-9C7B-268C85BD6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8186737" cy="50800"/>
          </a:xfrm>
        </p:spPr>
        <p:txBody>
          <a:bodyPr/>
          <a:lstStyle/>
          <a:p>
            <a:r>
              <a:rPr lang="ru-RU" altLang="ru-RU" sz="2800" b="1">
                <a:solidFill>
                  <a:srgbClr val="800000"/>
                </a:solidFill>
              </a:rPr>
              <a:t>Три поросенка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E99BC042-3B19-42FD-8E78-43136531D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357438" y="3857625"/>
            <a:ext cx="6329362" cy="857250"/>
          </a:xfrm>
          <a:noFill/>
          <a:ln w="762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b="1">
                <a:solidFill>
                  <a:srgbClr val="800000"/>
                </a:solidFill>
              </a:rPr>
              <a:t>Почему поросята построили разные домики?</a:t>
            </a:r>
          </a:p>
          <a:p>
            <a:r>
              <a:rPr lang="ru-RU" altLang="ru-RU" sz="2400" b="1">
                <a:solidFill>
                  <a:srgbClr val="800000"/>
                </a:solidFill>
              </a:rPr>
              <a:t>Кто из них оказался прав и почему?</a:t>
            </a:r>
          </a:p>
        </p:txBody>
      </p:sp>
      <p:pic>
        <p:nvPicPr>
          <p:cNvPr id="18436" name="Picture 7" descr="&amp;tcy;&amp;rcy;&amp;icy; &amp;pcy;&amp;ocy;&amp;rcy;&amp;ocy;&amp;scy;&amp;iecy;&amp;ncy;&amp;kcy;&amp;acy;, &amp;icy;&amp;lcy;&amp;lcy;&amp;yucy;&amp;scy;&amp;tcy;&amp;rcy;&amp;acy;&amp;tscy;&amp;icy;&amp;icy; &amp;Tcy;&amp;ocy;&amp;ncy;&amp;icy; &amp;Vcy;&amp;ucy;&amp;lcy;&amp;fcy;">
            <a:extLst>
              <a:ext uri="{FF2B5EF4-FFF2-40B4-BE49-F238E27FC236}">
                <a16:creationId xmlns:a16="http://schemas.microsoft.com/office/drawing/2014/main" xmlns="" id="{6F8665C5-6975-46B3-BA9C-11C553BBB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571500"/>
            <a:ext cx="19431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9" descr="&amp;tcy;&amp;rcy;&amp;icy; &amp;pcy;&amp;ocy;&amp;rcy;&amp;ocy;&amp;scy;&amp;iecy;&amp;ncy;&amp;kcy;&amp;acy;, &amp;icy;&amp;lcy;&amp;lcy;&amp;yucy;&amp;scy;&amp;tcy;&amp;rcy;&amp;acy;&amp;tscy;&amp;icy;&amp;icy; &amp;Tcy;&amp;ocy;&amp;ncy;&amp;icy; &amp;Vcy;&amp;ucy;&amp;lcy;&amp;fcy;">
            <a:extLst>
              <a:ext uri="{FF2B5EF4-FFF2-40B4-BE49-F238E27FC236}">
                <a16:creationId xmlns:a16="http://schemas.microsoft.com/office/drawing/2014/main" xmlns="" id="{AD78A787-4565-4177-9B0E-387DD34E1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14375"/>
            <a:ext cx="18573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&amp;tcy;&amp;rcy;&amp;icy; &amp;pcy;&amp;ocy;&amp;rcy;&amp;ocy;&amp;scy;&amp;iecy;&amp;ncy;&amp;kcy;&amp;acy;, &amp;icy;&amp;lcy;&amp;lcy;&amp;yucy;&amp;scy;&amp;tcy;&amp;rcy;&amp;acy;&amp;tscy;&amp;icy;&amp;icy; &amp;Tcy;&amp;ocy;&amp;ncy;&amp;icy; &amp;Vcy;&amp;ucy;&amp;lcy;&amp;fcy;">
            <a:extLst>
              <a:ext uri="{FF2B5EF4-FFF2-40B4-BE49-F238E27FC236}">
                <a16:creationId xmlns:a16="http://schemas.microsoft.com/office/drawing/2014/main" xmlns="" id="{DFFA71E0-22F3-4704-A23C-1ECB1110E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42938"/>
            <a:ext cx="2971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 descr="&amp;tcy;&amp;rcy;&amp;icy; &amp;pcy;&amp;ocy;&amp;rcy;&amp;ocy;&amp;scy;&amp;iecy;&amp;ncy;&amp;kcy;&amp;acy;, &amp;icy;&amp;lcy;&amp;lcy;&amp;yucy;&amp;scy;&amp;tcy;&amp;rcy;&amp;acy;&amp;tscy;&amp;icy;&amp;icy; &amp;Tcy;&amp;ocy;&amp;ncy;&amp;icy; &amp;Vcy;&amp;ucy;&amp;lcy;&amp;fcy;">
            <a:extLst>
              <a:ext uri="{FF2B5EF4-FFF2-40B4-BE49-F238E27FC236}">
                <a16:creationId xmlns:a16="http://schemas.microsoft.com/office/drawing/2014/main" xmlns="" id="{F70229C0-7738-494D-B3B7-C7C2617A7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" y="2628900"/>
            <a:ext cx="1876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5" descr="&amp;tcy;&amp;rcy;&amp;icy; &amp;pcy;&amp;ocy;&amp;rcy;&amp;ocy;&amp;scy;&amp;iecy;&amp;ncy;&amp;kcy;&amp;acy;, &amp;icy;&amp;lcy;&amp;lcy;&amp;yucy;&amp;scy;&amp;tcy;&amp;rcy;&amp;acy;&amp;tscy;&amp;icy;&amp;icy; &amp;Tcy;&amp;ocy;&amp;ncy;&amp;icy; &amp;Vcy;&amp;ucy;&amp;lcy;&amp;fcy;">
            <a:extLst>
              <a:ext uri="{FF2B5EF4-FFF2-40B4-BE49-F238E27FC236}">
                <a16:creationId xmlns:a16="http://schemas.microsoft.com/office/drawing/2014/main" xmlns="" id="{71C820FA-73FB-45D6-9409-A3A5ACCAD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28900"/>
            <a:ext cx="24288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7" descr="&amp;tcy;&amp;rcy;&amp;icy; &amp;pcy;&amp;ocy;&amp;rcy;&amp;ocy;&amp;scy;&amp;iecy;&amp;ncy;&amp;kcy;&amp;acy;">
            <a:extLst>
              <a:ext uri="{FF2B5EF4-FFF2-40B4-BE49-F238E27FC236}">
                <a16:creationId xmlns:a16="http://schemas.microsoft.com/office/drawing/2014/main" xmlns="" id="{83ED091A-CF15-4590-8FD0-87484278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400300"/>
            <a:ext cx="23574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AutoShape 19">
            <a:extLst>
              <a:ext uri="{FF2B5EF4-FFF2-40B4-BE49-F238E27FC236}">
                <a16:creationId xmlns:a16="http://schemas.microsoft.com/office/drawing/2014/main" xmlns="" id="{E265EA9C-DD69-4E17-B76B-DFCCD620062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43013" y="2128837"/>
            <a:ext cx="28575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3" name="AutoShape 20">
            <a:extLst>
              <a:ext uri="{FF2B5EF4-FFF2-40B4-BE49-F238E27FC236}">
                <a16:creationId xmlns:a16="http://schemas.microsoft.com/office/drawing/2014/main" xmlns="" id="{E268BEF4-EFA1-4309-9380-64E1F4B339E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38613" y="2071687"/>
            <a:ext cx="28575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4" name="AutoShape 21">
            <a:extLst>
              <a:ext uri="{FF2B5EF4-FFF2-40B4-BE49-F238E27FC236}">
                <a16:creationId xmlns:a16="http://schemas.microsoft.com/office/drawing/2014/main" xmlns="" id="{B3769537-1D05-4098-8246-065B669E30E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415213" y="1957387"/>
            <a:ext cx="28575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5" name="AutoShape 22">
            <a:extLst>
              <a:ext uri="{FF2B5EF4-FFF2-40B4-BE49-F238E27FC236}">
                <a16:creationId xmlns:a16="http://schemas.microsoft.com/office/drawing/2014/main" xmlns="" id="{D5220181-E091-45E1-8B66-C54F94B30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914650"/>
            <a:ext cx="381000" cy="365125"/>
          </a:xfrm>
          <a:prstGeom prst="rightArrow">
            <a:avLst>
              <a:gd name="adj1" fmla="val 50000"/>
              <a:gd name="adj2" fmla="val 24947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6" name="AutoShape 23">
            <a:extLst>
              <a:ext uri="{FF2B5EF4-FFF2-40B4-BE49-F238E27FC236}">
                <a16:creationId xmlns:a16="http://schemas.microsoft.com/office/drawing/2014/main" xmlns="" id="{4F451AF4-33B2-4593-99A1-8CFB82AF3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857500"/>
            <a:ext cx="381000" cy="365125"/>
          </a:xfrm>
          <a:prstGeom prst="rightArrow">
            <a:avLst>
              <a:gd name="adj1" fmla="val 50000"/>
              <a:gd name="adj2" fmla="val 24947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8447" name="Picture 24" descr="ANd9GcSWH7ppXfeWQ8nsYP61n7674oe4_fRxGyl2eTMMF9l7_F1skl6rgg">
            <a:extLst>
              <a:ext uri="{FF2B5EF4-FFF2-40B4-BE49-F238E27FC236}">
                <a16:creationId xmlns:a16="http://schemas.microsoft.com/office/drawing/2014/main" xmlns="" id="{9C17D8FF-4A01-487F-A293-784792884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43350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DC824273-3CF1-48B6-8C22-5523443E9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5" y="0"/>
            <a:ext cx="7686675" cy="593725"/>
          </a:xfrm>
        </p:spPr>
        <p:txBody>
          <a:bodyPr/>
          <a:lstStyle/>
          <a:p>
            <a:r>
              <a:rPr lang="ru-RU" altLang="ru-RU" sz="2400" b="1">
                <a:solidFill>
                  <a:srgbClr val="800000"/>
                </a:solidFill>
              </a:rPr>
              <a:t>А.Н. Толстой «Золотой ключик»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D17A1DD9-0F3F-4EF9-8BCA-25AE7284CE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3886200"/>
            <a:ext cx="7543800" cy="1085850"/>
          </a:xfrm>
          <a:noFill/>
          <a:ln w="762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000" b="1">
                <a:solidFill>
                  <a:srgbClr val="800000"/>
                </a:solidFill>
              </a:rPr>
              <a:t>Буратино хотел получить много денег сразу для добрых дел, но что он сделал не так? </a:t>
            </a:r>
          </a:p>
          <a:p>
            <a:r>
              <a:rPr lang="ru-RU" altLang="ru-RU" sz="2000" b="1">
                <a:solidFill>
                  <a:srgbClr val="800000"/>
                </a:solidFill>
              </a:rPr>
              <a:t>Добился ли Буратино желаемого? Почему?</a:t>
            </a:r>
          </a:p>
        </p:txBody>
      </p:sp>
      <p:pic>
        <p:nvPicPr>
          <p:cNvPr id="19460" name="Picture 7" descr="ANd9GcS9AwIoirbjr6NqSmN7brSYYwAezhlcE4ExLgAHMbl7baLv-uHJ">
            <a:extLst>
              <a:ext uri="{FF2B5EF4-FFF2-40B4-BE49-F238E27FC236}">
                <a16:creationId xmlns:a16="http://schemas.microsoft.com/office/drawing/2014/main" xmlns="" id="{9DA4AD2D-F915-4F07-B597-2EAC7A416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71500"/>
            <a:ext cx="1749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3" descr="ANd9GcR261rSoQcnaWgDeBH522ZgkKPvZDnZHYWtSZzurPqorJ_nJemx">
            <a:extLst>
              <a:ext uri="{FF2B5EF4-FFF2-40B4-BE49-F238E27FC236}">
                <a16:creationId xmlns:a16="http://schemas.microsoft.com/office/drawing/2014/main" xmlns="" id="{12A84FF4-2F95-4725-941C-F7710AC54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8650"/>
            <a:ext cx="254317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5" descr="ANd9GcQdS5GzMlXeJ_575eXi571gBuqi3FhIMKaiclsjsv6UtZIEak8m">
            <a:extLst>
              <a:ext uri="{FF2B5EF4-FFF2-40B4-BE49-F238E27FC236}">
                <a16:creationId xmlns:a16="http://schemas.microsoft.com/office/drawing/2014/main" xmlns="" id="{1F2AF6A1-2D40-4DA9-8FA8-1CF571A4F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1700"/>
            <a:ext cx="21336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7" descr="ANd9GcRFg1qmU8derAFSq6kZqWOOuxA77ynkC5v-RVvIOiEQN5OI66QK9Q">
            <a:extLst>
              <a:ext uri="{FF2B5EF4-FFF2-40B4-BE49-F238E27FC236}">
                <a16:creationId xmlns:a16="http://schemas.microsoft.com/office/drawing/2014/main" xmlns="" id="{8A89219C-EEF4-42A7-B3B2-C053423B5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4350"/>
            <a:ext cx="2057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9" descr="ANd9GcQhycLKJJJwqVgxR0gqS6-QuPttoXyMunY8HONqXDEEPMo_vWDa">
            <a:extLst>
              <a:ext uri="{FF2B5EF4-FFF2-40B4-BE49-F238E27FC236}">
                <a16:creationId xmlns:a16="http://schemas.microsoft.com/office/drawing/2014/main" xmlns="" id="{EC2F8413-5E28-4FFF-9075-C69023555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43150"/>
            <a:ext cx="19812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1" descr="ANd9GcS4RDYy5dGcv0TSn0O3kOLU9-hv4zbzYJH_pESIYsT8GwJQFV0Xmw">
            <a:extLst>
              <a:ext uri="{FF2B5EF4-FFF2-40B4-BE49-F238E27FC236}">
                <a16:creationId xmlns:a16="http://schemas.microsoft.com/office/drawing/2014/main" xmlns="" id="{C71E26EA-6243-496A-9BD1-930EDF38A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25908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AutoShape 22">
            <a:extLst>
              <a:ext uri="{FF2B5EF4-FFF2-40B4-BE49-F238E27FC236}">
                <a16:creationId xmlns:a16="http://schemas.microsoft.com/office/drawing/2014/main" xmlns="" id="{8AB6EDB1-4C32-4E2B-9EA6-DA4AA80E5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085850"/>
            <a:ext cx="381000" cy="365125"/>
          </a:xfrm>
          <a:prstGeom prst="rightArrow">
            <a:avLst>
              <a:gd name="adj1" fmla="val 50000"/>
              <a:gd name="adj2" fmla="val 24947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7" name="AutoShape 23">
            <a:extLst>
              <a:ext uri="{FF2B5EF4-FFF2-40B4-BE49-F238E27FC236}">
                <a16:creationId xmlns:a16="http://schemas.microsoft.com/office/drawing/2014/main" xmlns="" id="{E09AAB07-CF18-497A-92EA-179D827E5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143000"/>
            <a:ext cx="381000" cy="365125"/>
          </a:xfrm>
          <a:prstGeom prst="rightArrow">
            <a:avLst>
              <a:gd name="adj1" fmla="val 50000"/>
              <a:gd name="adj2" fmla="val 24947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8" name="AutoShape 24">
            <a:extLst>
              <a:ext uri="{FF2B5EF4-FFF2-40B4-BE49-F238E27FC236}">
                <a16:creationId xmlns:a16="http://schemas.microsoft.com/office/drawing/2014/main" xmlns="" id="{91947ECE-47CE-44DE-BD6D-6B8644DCA83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491413" y="1900237"/>
            <a:ext cx="28575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69" name="AutoShape 25">
            <a:extLst>
              <a:ext uri="{FF2B5EF4-FFF2-40B4-BE49-F238E27FC236}">
                <a16:creationId xmlns:a16="http://schemas.microsoft.com/office/drawing/2014/main" xmlns="" id="{23FA1CCA-A0B2-41A1-9B58-441DF1AA6E9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43600" y="2914650"/>
            <a:ext cx="381000" cy="365125"/>
          </a:xfrm>
          <a:prstGeom prst="rightArrow">
            <a:avLst>
              <a:gd name="adj1" fmla="val 50000"/>
              <a:gd name="adj2" fmla="val 24947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470" name="AutoShape 26">
            <a:extLst>
              <a:ext uri="{FF2B5EF4-FFF2-40B4-BE49-F238E27FC236}">
                <a16:creationId xmlns:a16="http://schemas.microsoft.com/office/drawing/2014/main" xmlns="" id="{CB2D5F17-2DDE-4EE5-86E0-042D19D3A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57500"/>
            <a:ext cx="381000" cy="365125"/>
          </a:xfrm>
          <a:prstGeom prst="rightArrow">
            <a:avLst>
              <a:gd name="adj1" fmla="val 50000"/>
              <a:gd name="adj2" fmla="val 24947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9471" name="Picture 27" descr="ANd9GcSWH7ppXfeWQ8nsYP61n7674oe4_fRxGyl2eTMMF9l7_F1skl6rgg">
            <a:extLst>
              <a:ext uri="{FF2B5EF4-FFF2-40B4-BE49-F238E27FC236}">
                <a16:creationId xmlns:a16="http://schemas.microsoft.com/office/drawing/2014/main" xmlns="" id="{6CA2362D-3124-4596-9A8E-4B0EB2C31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57650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929A328A-9194-4E4E-B5B1-E6D577056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0" y="214313"/>
            <a:ext cx="8286750" cy="414337"/>
          </a:xfrm>
        </p:spPr>
        <p:txBody>
          <a:bodyPr/>
          <a:lstStyle/>
          <a:p>
            <a:r>
              <a:rPr lang="ru-RU" altLang="ru-RU" sz="2400" b="1">
                <a:solidFill>
                  <a:srgbClr val="800000"/>
                </a:solidFill>
              </a:rPr>
              <a:t>А.С. Пушкин «Сказка о рыбаке и рыбке»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2FE27A7D-BE2A-46BC-99AD-B7CF55F22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3714750"/>
            <a:ext cx="7262812" cy="1071563"/>
          </a:xfrm>
          <a:noFill/>
          <a:ln w="762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0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поступки старухи нельзя назвать правильным экономическим поведением?</a:t>
            </a:r>
          </a:p>
          <a:p>
            <a:r>
              <a:rPr lang="ru-RU" altLang="ru-RU" sz="20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значит «остаться у разбитого корыта»?</a:t>
            </a:r>
          </a:p>
          <a:p>
            <a:endParaRPr lang="ru-RU" altLang="ru-RU" sz="2400" b="1">
              <a:solidFill>
                <a:srgbClr val="800000"/>
              </a:solidFill>
            </a:endParaRPr>
          </a:p>
        </p:txBody>
      </p:sp>
      <p:pic>
        <p:nvPicPr>
          <p:cNvPr id="20484" name="Picture 13" descr="ANd9GcSMESJLgdS4kkeCyCWET7Es_8x98hnxO7SMih6uTf6sPE1Ky11f">
            <a:extLst>
              <a:ext uri="{FF2B5EF4-FFF2-40B4-BE49-F238E27FC236}">
                <a16:creationId xmlns:a16="http://schemas.microsoft.com/office/drawing/2014/main" xmlns="" id="{10605A2A-2437-459A-B6E1-FAFE6B6E0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"/>
            <a:ext cx="24384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5" descr="ANd9GcTm5ZAy2F9UvdSY7edfHsjqgSMjmr5wjwp2RCQyJgKvO7_CuD3F9A">
            <a:extLst>
              <a:ext uri="{FF2B5EF4-FFF2-40B4-BE49-F238E27FC236}">
                <a16:creationId xmlns:a16="http://schemas.microsoft.com/office/drawing/2014/main" xmlns="" id="{51B4C53C-3B09-4725-A606-E51141403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1500"/>
            <a:ext cx="25146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7" descr="ANd9GcQV_I-XQeFYmQZIBet8GQnxQ5V0fyx6LOMf0y-OWuVXemwHbNw">
            <a:extLst>
              <a:ext uri="{FF2B5EF4-FFF2-40B4-BE49-F238E27FC236}">
                <a16:creationId xmlns:a16="http://schemas.microsoft.com/office/drawing/2014/main" xmlns="" id="{1169F463-EBDA-4AAB-9B81-62651282D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1500"/>
            <a:ext cx="2514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9" descr="ANd9GcS_T8WsugyAPUm_EWRNbp7Is80Sf6-5GFXkx4FU6Lnfs8cMtepW8A">
            <a:extLst>
              <a:ext uri="{FF2B5EF4-FFF2-40B4-BE49-F238E27FC236}">
                <a16:creationId xmlns:a16="http://schemas.microsoft.com/office/drawing/2014/main" xmlns="" id="{359CE62A-C0F2-4B07-8872-F8A680B2C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28850"/>
            <a:ext cx="2438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1" descr="ANd9GcQbVOLq09XGeCaviOSsgHuxBe4-Bws6LI_oIbXEAJMwk_oVDfIr">
            <a:extLst>
              <a:ext uri="{FF2B5EF4-FFF2-40B4-BE49-F238E27FC236}">
                <a16:creationId xmlns:a16="http://schemas.microsoft.com/office/drawing/2014/main" xmlns="" id="{8B520635-9000-44CE-A61A-C92A1426E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28850"/>
            <a:ext cx="24384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3" descr="ANd9GcS6Mbco_b6ojWNg5WywL6_6NCAOuGcy-YCWbqHHCChadMfyrsgH">
            <a:extLst>
              <a:ext uri="{FF2B5EF4-FFF2-40B4-BE49-F238E27FC236}">
                <a16:creationId xmlns:a16="http://schemas.microsoft.com/office/drawing/2014/main" xmlns="" id="{DE6ABE71-8735-49CD-B975-98967D086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28850"/>
            <a:ext cx="2514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AutoShape 24">
            <a:extLst>
              <a:ext uri="{FF2B5EF4-FFF2-40B4-BE49-F238E27FC236}">
                <a16:creationId xmlns:a16="http://schemas.microsoft.com/office/drawing/2014/main" xmlns="" id="{DDACB250-3EAD-4AEC-8A06-EB8AC7657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085850"/>
            <a:ext cx="381000" cy="365125"/>
          </a:xfrm>
          <a:prstGeom prst="rightArrow">
            <a:avLst>
              <a:gd name="adj1" fmla="val 50000"/>
              <a:gd name="adj2" fmla="val 24947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91" name="AutoShape 25">
            <a:extLst>
              <a:ext uri="{FF2B5EF4-FFF2-40B4-BE49-F238E27FC236}">
                <a16:creationId xmlns:a16="http://schemas.microsoft.com/office/drawing/2014/main" xmlns="" id="{49F747FF-0321-4911-90D1-70240E1C1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085850"/>
            <a:ext cx="381000" cy="365125"/>
          </a:xfrm>
          <a:prstGeom prst="rightArrow">
            <a:avLst>
              <a:gd name="adj1" fmla="val 50000"/>
              <a:gd name="adj2" fmla="val 24947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92" name="AutoShape 26">
            <a:extLst>
              <a:ext uri="{FF2B5EF4-FFF2-40B4-BE49-F238E27FC236}">
                <a16:creationId xmlns:a16="http://schemas.microsoft.com/office/drawing/2014/main" xmlns="" id="{7E9178D9-FAB0-4520-BD50-2AE78674693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39013" y="1785937"/>
            <a:ext cx="28575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93" name="AutoShape 28">
            <a:extLst>
              <a:ext uri="{FF2B5EF4-FFF2-40B4-BE49-F238E27FC236}">
                <a16:creationId xmlns:a16="http://schemas.microsoft.com/office/drawing/2014/main" xmlns="" id="{DFA30491-646E-47EE-A2F8-0EF6C872F04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91200" y="2571750"/>
            <a:ext cx="381000" cy="365125"/>
          </a:xfrm>
          <a:prstGeom prst="rightArrow">
            <a:avLst>
              <a:gd name="adj1" fmla="val 50000"/>
              <a:gd name="adj2" fmla="val 24947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94" name="AutoShape 29">
            <a:extLst>
              <a:ext uri="{FF2B5EF4-FFF2-40B4-BE49-F238E27FC236}">
                <a16:creationId xmlns:a16="http://schemas.microsoft.com/office/drawing/2014/main" xmlns="" id="{61BE2C94-47B1-44FC-AC97-2901FC9C90F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43200" y="2571750"/>
            <a:ext cx="381000" cy="365125"/>
          </a:xfrm>
          <a:prstGeom prst="rightArrow">
            <a:avLst>
              <a:gd name="adj1" fmla="val 50000"/>
              <a:gd name="adj2" fmla="val 24947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95" name="AutoShape 30">
            <a:extLst>
              <a:ext uri="{FF2B5EF4-FFF2-40B4-BE49-F238E27FC236}">
                <a16:creationId xmlns:a16="http://schemas.microsoft.com/office/drawing/2014/main" xmlns="" id="{9007AF8B-0A9B-44B4-9A9A-5E147CDEADEA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1166813" y="1785937"/>
            <a:ext cx="28575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496" name="Picture 31" descr="ANd9GcSWH7ppXfeWQ8nsYP61n7674oe4_fRxGyl2eTMMF9l7_F1skl6rgg">
            <a:extLst>
              <a:ext uri="{FF2B5EF4-FFF2-40B4-BE49-F238E27FC236}">
                <a16:creationId xmlns:a16="http://schemas.microsoft.com/office/drawing/2014/main" xmlns="" id="{2B5048D1-A42F-4658-A0CB-7C1FDAD9A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extLst>
              <a:ext uri="{FF2B5EF4-FFF2-40B4-BE49-F238E27FC236}">
                <a16:creationId xmlns:a16="http://schemas.microsoft.com/office/drawing/2014/main" xmlns="" id="{FCCA7EC2-D6A8-49EA-9CA3-33DD76D98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717675"/>
            <a:ext cx="607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сюжетно-ролевой игре участники учатся действовать в</a:t>
            </a:r>
          </a:p>
          <a:p>
            <a:r>
              <a:rPr lang="ru-RU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различных профессиональных компетенциях, то есть </a:t>
            </a:r>
          </a:p>
          <a:p>
            <a:r>
              <a:rPr lang="ru-RU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примеряют роли специалистов.</a:t>
            </a:r>
          </a:p>
        </p:txBody>
      </p:sp>
      <p:sp>
        <p:nvSpPr>
          <p:cNvPr id="21507" name="TextBox 2">
            <a:extLst>
              <a:ext uri="{FF2B5EF4-FFF2-40B4-BE49-F238E27FC236}">
                <a16:creationId xmlns:a16="http://schemas.microsoft.com/office/drawing/2014/main" xmlns="" id="{3564AA6A-FCA6-4279-B07D-894B82B48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700088"/>
            <a:ext cx="3948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игры:</a:t>
            </a:r>
          </a:p>
        </p:txBody>
      </p:sp>
      <p:sp>
        <p:nvSpPr>
          <p:cNvPr id="21508" name="TextBox 4">
            <a:extLst>
              <a:ext uri="{FF2B5EF4-FFF2-40B4-BE49-F238E27FC236}">
                <a16:creationId xmlns:a16="http://schemas.microsoft.com/office/drawing/2014/main" xmlns="" id="{B8321ABF-8D76-4E74-8EDD-5C3137554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787650"/>
            <a:ext cx="5494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i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закрепить знания детей о том, для чего</a:t>
            </a:r>
          </a:p>
          <a:p>
            <a:r>
              <a:rPr lang="ru-RU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нужны деньги, дать новое понятие «товар», «цена»,</a:t>
            </a:r>
          </a:p>
          <a:p>
            <a:r>
              <a:rPr lang="ru-RU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«покупка»; воспитывать культуру взаимоотношений</a:t>
            </a:r>
          </a:p>
          <a:p>
            <a:r>
              <a:rPr lang="ru-RU" altLang="ru-RU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продавцом и покупателем.</a:t>
            </a:r>
          </a:p>
        </p:txBody>
      </p:sp>
      <p:sp>
        <p:nvSpPr>
          <p:cNvPr id="21509" name="TextBox 7">
            <a:extLst>
              <a:ext uri="{FF2B5EF4-FFF2-40B4-BE49-F238E27FC236}">
                <a16:creationId xmlns:a16="http://schemas.microsoft.com/office/drawing/2014/main" xmlns="" id="{569C98A3-8952-4CE2-BDB2-98690CA6B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368425"/>
            <a:ext cx="626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i="1">
                <a:solidFill>
                  <a:srgbClr val="002060"/>
                </a:solidFill>
              </a:rPr>
              <a:t>Магазин, супермаркет, автосалон, аптека, банк и др</a:t>
            </a:r>
            <a:r>
              <a:rPr lang="ru-RU" altLang="ru-RU"/>
              <a:t>.</a:t>
            </a:r>
          </a:p>
        </p:txBody>
      </p:sp>
    </p:spTree>
  </p:cSld>
  <p:clrMapOvr>
    <a:masterClrMapping/>
  </p:clrMapOvr>
  <p:transition spd="med">
    <p:checke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50EFF285-1C23-4272-94B6-7D8B49FA8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5875" y="357188"/>
            <a:ext cx="7400925" cy="407987"/>
          </a:xfrm>
        </p:spPr>
        <p:txBody>
          <a:bodyPr/>
          <a:lstStyle/>
          <a:p>
            <a:pPr>
              <a:defRPr/>
            </a:pPr>
            <a:r>
              <a:rPr lang="ru-RU" altLang="ru-RU" sz="24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 об экономическом поведении: как ты понимаешь 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4C6F0D26-96CF-41F1-B034-11AD8B264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71550"/>
            <a:ext cx="8229600" cy="3600450"/>
          </a:xfrm>
          <a:noFill/>
          <a:ln w="762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труда не вытащить рыбку из пруда</a:t>
            </a:r>
          </a:p>
          <a:p>
            <a:r>
              <a:rPr lang="ru-RU" altLang="ru-RU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раз отмерь, один раз отрежь</a:t>
            </a:r>
          </a:p>
          <a:p>
            <a:r>
              <a:rPr lang="ru-RU" altLang="ru-RU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мастерством люди не родятся, а добытым ремеслом гордятся</a:t>
            </a:r>
          </a:p>
          <a:p>
            <a:r>
              <a:rPr lang="ru-RU" altLang="ru-RU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всякое дело берись умело</a:t>
            </a:r>
          </a:p>
          <a:p>
            <a:r>
              <a:rPr lang="ru-RU" altLang="ru-RU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Умелец да рукодельник и себе и людям радость приносит </a:t>
            </a:r>
          </a:p>
          <a:p>
            <a:r>
              <a:rPr lang="ru-RU" altLang="ru-RU" sz="24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 сказка сказывается, да не скоро дело делается</a:t>
            </a: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altLang="ru-RU" sz="2800"/>
          </a:p>
        </p:txBody>
      </p:sp>
    </p:spTree>
  </p:cSld>
  <p:clrMapOvr>
    <a:masterClrMapping/>
  </p:clrMapOvr>
  <p:transition spd="med">
    <p:checke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779FE148-6068-4F86-B7AD-7DB4C9CDF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08025"/>
          </a:xfrm>
        </p:spPr>
        <p:txBody>
          <a:bodyPr/>
          <a:lstStyle/>
          <a:p>
            <a:r>
              <a:rPr lang="ru-RU" altLang="ru-RU" sz="2400" b="1">
                <a:solidFill>
                  <a:srgbClr val="800000"/>
                </a:solidFill>
              </a:rPr>
              <a:t>Простые правила экономического поведения</a:t>
            </a:r>
          </a:p>
        </p:txBody>
      </p:sp>
      <p:pic>
        <p:nvPicPr>
          <p:cNvPr id="23555" name="Picture 5" descr="80-2">
            <a:extLst>
              <a:ext uri="{FF2B5EF4-FFF2-40B4-BE49-F238E27FC236}">
                <a16:creationId xmlns:a16="http://schemas.microsoft.com/office/drawing/2014/main" xmlns="" id="{22C6D790-E398-469E-9E0A-AE79F65BE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80-2">
            <a:extLst>
              <a:ext uri="{FF2B5EF4-FFF2-40B4-BE49-F238E27FC236}">
                <a16:creationId xmlns:a16="http://schemas.microsoft.com/office/drawing/2014/main" xmlns="" id="{668CBA47-1CED-4BE1-9EB4-598D60D7B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716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 descr="80-2">
            <a:extLst>
              <a:ext uri="{FF2B5EF4-FFF2-40B4-BE49-F238E27FC236}">
                <a16:creationId xmlns:a16="http://schemas.microsoft.com/office/drawing/2014/main" xmlns="" id="{62C38C60-BF6F-4D34-B448-08FAA5C84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03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80-2">
            <a:extLst>
              <a:ext uri="{FF2B5EF4-FFF2-40B4-BE49-F238E27FC236}">
                <a16:creationId xmlns:a16="http://schemas.microsoft.com/office/drawing/2014/main" xmlns="" id="{F9AD1EA1-088D-4C0D-AABB-912C9D84E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9">
            <a:extLst>
              <a:ext uri="{FF2B5EF4-FFF2-40B4-BE49-F238E27FC236}">
                <a16:creationId xmlns:a16="http://schemas.microsoft.com/office/drawing/2014/main" xmlns="" id="{CA8A73D5-9EE9-4196-9771-79C3EBB4D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00100"/>
            <a:ext cx="6934200" cy="646113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Всегда соразмеряй свои желания и возможности, делай выбор в пользу главного и необходимого</a:t>
            </a:r>
          </a:p>
        </p:txBody>
      </p:sp>
      <p:sp>
        <p:nvSpPr>
          <p:cNvPr id="23560" name="Text Box 10">
            <a:extLst>
              <a:ext uri="{FF2B5EF4-FFF2-40B4-BE49-F238E27FC236}">
                <a16:creationId xmlns:a16="http://schemas.microsoft.com/office/drawing/2014/main" xmlns="" id="{1143A0C2-83AF-4D6D-A7B6-F8C0CBE8C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885950"/>
            <a:ext cx="6950075" cy="646113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Помни, что только честным трудом, своими знаниями можно добиться настоящего успеха</a:t>
            </a:r>
          </a:p>
        </p:txBody>
      </p:sp>
      <p:sp>
        <p:nvSpPr>
          <p:cNvPr id="23561" name="Text Box 11">
            <a:extLst>
              <a:ext uri="{FF2B5EF4-FFF2-40B4-BE49-F238E27FC236}">
                <a16:creationId xmlns:a16="http://schemas.microsoft.com/office/drawing/2014/main" xmlns="" id="{2C613B1D-7A49-4757-9505-F12ED8D77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887663"/>
            <a:ext cx="6934200" cy="646112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Прежде, чем что-то сделать, узнай все о том, как, зачем и почему это нужно делать, какие могут быть последствия</a:t>
            </a:r>
          </a:p>
        </p:txBody>
      </p:sp>
      <p:sp>
        <p:nvSpPr>
          <p:cNvPr id="23562" name="Text Box 12">
            <a:extLst>
              <a:ext uri="{FF2B5EF4-FFF2-40B4-BE49-F238E27FC236}">
                <a16:creationId xmlns:a16="http://schemas.microsoft.com/office/drawing/2014/main" xmlns="" id="{819518DD-2D63-47DA-820A-E3B55D56C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943350"/>
            <a:ext cx="6934200" cy="923925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2060"/>
                </a:solidFill>
              </a:rPr>
              <a:t>Помни, что ты живешь среди людей и сотрудничество с ними, уважение их стремлений – важная часть успеха на пути к твоим целям</a:t>
            </a:r>
          </a:p>
        </p:txBody>
      </p:sp>
    </p:spTree>
  </p:cSld>
  <p:clrMapOvr>
    <a:masterClrMapping/>
  </p:clrMapOvr>
  <p:transition spd="med"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0FC4F241-B5ED-4DCD-834F-B6396CDFA6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132138" y="339725"/>
            <a:ext cx="5257800" cy="1303338"/>
          </a:xfrm>
        </p:spPr>
        <p:txBody>
          <a:bodyPr/>
          <a:lstStyle/>
          <a:p>
            <a:pPr algn="r" eaLnBrk="1" hangingPunct="1"/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«Деньги, которыми обладаешь </a:t>
            </a:r>
            <a:b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– орудие свободы; </a:t>
            </a:r>
            <a:b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те, за которыми гонишься </a:t>
            </a:r>
            <a:b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— орудие рабства»</a:t>
            </a:r>
            <a:b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Жан-Жак Руссо</a:t>
            </a:r>
            <a:endParaRPr lang="ru-RU" altLang="ru-RU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7" descr="http://edukovrov.ru/sites/default/files/finansovaja-gramotnost-s-chego-nachat.jpg">
            <a:extLst>
              <a:ext uri="{FF2B5EF4-FFF2-40B4-BE49-F238E27FC236}">
                <a16:creationId xmlns:a16="http://schemas.microsoft.com/office/drawing/2014/main" xmlns="" id="{0B15DBA0-34CD-4B7E-B1B0-F80D8B37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43063"/>
            <a:ext cx="57150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xmlns="" id="{28A6330D-8A29-4EDB-AA1F-582B8C1C59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14313" y="123825"/>
            <a:ext cx="9358313" cy="4191000"/>
          </a:xfrm>
        </p:spPr>
        <p:txBody>
          <a:bodyPr/>
          <a:lstStyle/>
          <a:p>
            <a:pPr eaLnBrk="1" hangingPunct="1"/>
            <a:r>
              <a:rPr lang="ru-RU" altLang="ru-RU" sz="6000" b="1">
                <a:solidFill>
                  <a:srgbClr val="7016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altLang="ru-RU" sz="6000" b="1">
                <a:solidFill>
                  <a:srgbClr val="7016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6000" b="1">
                <a:solidFill>
                  <a:srgbClr val="7016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altLang="ru-RU" sz="6000" b="1">
                <a:solidFill>
                  <a:srgbClr val="7016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6000" b="1">
                <a:solidFill>
                  <a:srgbClr val="7016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</a:t>
            </a:r>
          </a:p>
        </p:txBody>
      </p:sp>
      <p:pic>
        <p:nvPicPr>
          <p:cNvPr id="24579" name="Рисунок 3" descr="https://arhivurokov.ru/intolimp/html/2017/03/15/i_58c97dadee905/phpd9xOiH_Kartoteka-igr-po-finansam_2.png">
            <a:extLst>
              <a:ext uri="{FF2B5EF4-FFF2-40B4-BE49-F238E27FC236}">
                <a16:creationId xmlns:a16="http://schemas.microsoft.com/office/drawing/2014/main" xmlns="" id="{8B7168B1-8DE4-4547-BE36-EFD4CF265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174750"/>
            <a:ext cx="57150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>
            <a:extLst>
              <a:ext uri="{FF2B5EF4-FFF2-40B4-BE49-F238E27FC236}">
                <a16:creationId xmlns:a16="http://schemas.microsoft.com/office/drawing/2014/main" xmlns="" id="{7ACCC8E0-1DD0-484A-9424-46E9952BF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771525"/>
            <a:ext cx="7540625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en-US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родители жалуются, что дети не знают цену деньгам,</a:t>
            </a:r>
          </a:p>
          <a:p>
            <a:r>
              <a:rPr lang="ru-RU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ценят и не берегут вещи, игрушки, требуют дорогих подарков.</a:t>
            </a:r>
          </a:p>
          <a:p>
            <a:r>
              <a:rPr lang="ru-RU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Включение в образовательную деятельность ДОО основ</a:t>
            </a:r>
          </a:p>
          <a:p>
            <a:r>
              <a:rPr lang="ru-RU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экономического воспитания может помочь родителям в решении </a:t>
            </a:r>
          </a:p>
          <a:p>
            <a:r>
              <a:rPr lang="ru-RU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воспитательной задачи.</a:t>
            </a:r>
            <a:endParaRPr lang="ru-RU" altLang="en-US" sz="20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xmlns="" id="{69FD62D4-DB9C-4034-B762-B8ED46F4EE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7388" y="714375"/>
            <a:ext cx="7186612" cy="454025"/>
          </a:xfrm>
        </p:spPr>
        <p:txBody>
          <a:bodyPr/>
          <a:lstStyle/>
          <a:p>
            <a:pPr indent="457200" algn="l" eaLnBrk="1" hangingPunct="1"/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жизнь диктует свои стандарты: в условиях рыночной экономики человеку в любом возрасте, чтобы быть успешным, необходимо быть финансово грамотным. Поэтому обучение основам экономических знаний необходимо начинать уже в детском саду, ведь представления о деньгах и их применении начинают формироваться в дошкольном возрасте.</a:t>
            </a:r>
          </a:p>
        </p:txBody>
      </p:sp>
      <p:pic>
        <p:nvPicPr>
          <p:cNvPr id="8195" name="Picture 2" descr="https://ds04.infourok.ru/uploads/ex/0495/000d7214-9f04302d/img0.jpg">
            <a:extLst>
              <a:ext uri="{FF2B5EF4-FFF2-40B4-BE49-F238E27FC236}">
                <a16:creationId xmlns:a16="http://schemas.microsoft.com/office/drawing/2014/main" xmlns="" id="{4048F068-9A8D-4388-8B81-4C7ED9D4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4" t="48485" r="3693" b="3029"/>
          <a:stretch>
            <a:fillRect/>
          </a:stretch>
        </p:blipFill>
        <p:spPr bwMode="auto">
          <a:xfrm>
            <a:off x="214313" y="2000250"/>
            <a:ext cx="8716962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xmlns="" id="{FE3E28B6-C7BE-4770-A080-E6DCB163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915988"/>
            <a:ext cx="7186612" cy="239712"/>
          </a:xfrm>
        </p:spPr>
        <p:txBody>
          <a:bodyPr/>
          <a:lstStyle/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</a:t>
            </a:r>
            <a:r>
              <a:rPr lang="ru-RU" alt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дошкольного образования ставит задачу формирования общей культуры личности детей</a:t>
            </a:r>
            <a:r>
              <a:rPr lang="ru-RU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>
                <a:solidFill>
                  <a:schemeClr val="tx1"/>
                </a:solidFill>
              </a:rPr>
              <a:t/>
            </a:r>
            <a:br>
              <a:rPr lang="ru-RU" altLang="ru-RU">
                <a:solidFill>
                  <a:schemeClr val="tx1"/>
                </a:solidFill>
              </a:rPr>
            </a:br>
            <a:endParaRPr lang="ru-RU" altLang="ru-RU">
              <a:solidFill>
                <a:schemeClr val="tx1"/>
              </a:solidFill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6079BF0D-3467-4079-BD54-EE6ABA533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5875"/>
            <a:ext cx="8929688" cy="3308350"/>
          </a:xfrm>
        </p:spPr>
        <p:txBody>
          <a:bodyPr/>
          <a:lstStyle/>
          <a:p>
            <a:pPr marL="180000" indent="0" eaLnBrk="1" hangingPunct="1">
              <a:spcBef>
                <a:spcPts val="0"/>
              </a:spcBef>
              <a:buFontTx/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Экономическая культура личности дошкольника характеризуется наличием первичных представлений об экономических категориях, интеллектуальных и нравственных качествах (бережливость, рачительность, смекалка, трудолюбие, умение планировать дела, осуждение жадности и расточительности). Без сформированных первичных экономических представлений невозможно формирование финансовой грамотности.</a:t>
            </a:r>
          </a:p>
          <a:p>
            <a:pPr eaLnBrk="1" hangingPunct="1">
              <a:buFontTx/>
              <a:buNone/>
              <a:defRPr/>
            </a:pPr>
            <a:endParaRPr lang="ru-RU" dirty="0"/>
          </a:p>
        </p:txBody>
      </p:sp>
      <p:pic>
        <p:nvPicPr>
          <p:cNvPr id="9220" name="Picture 3" descr="http://dou1korablik.ucoz.ru/Pologenie/fgos.png">
            <a:extLst>
              <a:ext uri="{FF2B5EF4-FFF2-40B4-BE49-F238E27FC236}">
                <a16:creationId xmlns:a16="http://schemas.microsoft.com/office/drawing/2014/main" xmlns="" id="{DC95254F-9335-4035-A6F7-3A57BF745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357563"/>
            <a:ext cx="40782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>
            <a:extLst>
              <a:ext uri="{FF2B5EF4-FFF2-40B4-BE49-F238E27FC236}">
                <a16:creationId xmlns:a16="http://schemas.microsoft.com/office/drawing/2014/main" xmlns="" id="{CE4F2802-21B6-4512-BC81-A4F64A697E53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357188" y="285750"/>
            <a:ext cx="8786812" cy="42687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  <a:defRPr/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>
              <a:buFontTx/>
              <a:buNone/>
              <a:defRPr/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</a:t>
            </a: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умение использовать знания и навыки для принятия правильных решений, связанных с деньгами и тратами.</a:t>
            </a:r>
          </a:p>
          <a:p>
            <a:pPr>
              <a:buFontTx/>
              <a:buNone/>
              <a:defRPr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buFontTx/>
              <a:buNone/>
              <a:defRPr/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495/000d7214-9f04302d/img3.jpg">
            <a:extLst>
              <a:ext uri="{FF2B5EF4-FFF2-40B4-BE49-F238E27FC236}">
                <a16:creationId xmlns:a16="http://schemas.microsoft.com/office/drawing/2014/main" xmlns="" id="{9767F0FA-CBF1-497C-B036-07C922831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9" t="6772" r="5721"/>
          <a:stretch>
            <a:fillRect/>
          </a:stretch>
        </p:blipFill>
        <p:spPr bwMode="auto">
          <a:xfrm>
            <a:off x="571500" y="857250"/>
            <a:ext cx="8188325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xmlns="" id="{0D224EF0-4B3D-4CA6-BC6C-F4D1AC2D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5" y="322263"/>
            <a:ext cx="7400925" cy="846137"/>
          </a:xfrm>
        </p:spPr>
        <p:txBody>
          <a:bodyPr/>
          <a:lstStyle/>
          <a:p>
            <a:pPr eaLnBrk="1" hangingPunct="1"/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Итак, самое первое, необходимо заинтересовать ребенка. </a:t>
            </a:r>
            <a:b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ступень - возраст с 5 до 7 лет.</a:t>
            </a:r>
          </a:p>
        </p:txBody>
      </p:sp>
      <p:sp>
        <p:nvSpPr>
          <p:cNvPr id="12291" name="Содержимое 2">
            <a:extLst>
              <a:ext uri="{FF2B5EF4-FFF2-40B4-BE49-F238E27FC236}">
                <a16:creationId xmlns:a16="http://schemas.microsoft.com/office/drawing/2014/main" xmlns="" id="{71F641AD-AC29-4F14-B842-890C06E1D36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14313" y="1071563"/>
            <a:ext cx="8786812" cy="3286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это время главные детские черты - </a:t>
            </a:r>
            <a:r>
              <a:rPr lang="ru-RU" altLang="ru-RU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любопытство и любознательность, неусидчивость, неумение сконцентрировать внимание, но при этом - огромные запасы энергии.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 в этом возрасте пора учить, как вести счет деньгам, пониманию ценности и назначению денег. Формировать умение отличать желания от потребностей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</p:spTree>
  </p:cSld>
  <p:clrMapOvr>
    <a:masterClrMapping/>
  </p:clrMapOvr>
  <p:transition spd="med"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xmlns="" id="{577594FA-CC89-41B2-BFA9-0E5E3F980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форма обучения - </a:t>
            </a:r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игра.</a:t>
            </a:r>
            <a:endParaRPr lang="ru-RU" altLang="ru-RU"/>
          </a:p>
        </p:txBody>
      </p:sp>
      <p:sp>
        <p:nvSpPr>
          <p:cNvPr id="13315" name="Содержимое 2">
            <a:extLst>
              <a:ext uri="{FF2B5EF4-FFF2-40B4-BE49-F238E27FC236}">
                <a16:creationId xmlns:a16="http://schemas.microsoft.com/office/drawing/2014/main" xmlns="" id="{A370112C-EBB9-43F6-AAB6-8BF1DA4D558E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57188" y="1285875"/>
            <a:ext cx="5286375" cy="33083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Именно через игру ребенок осваивает и познает мир. Обучение, осуществляемое с помощью игры, естественно для дошкольника.</a:t>
            </a:r>
            <a:br>
              <a:rPr lang="ru-RU" altLang="ru-RU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Учение в дидактической игре - появляется уже в дошкольном возрасте.</a:t>
            </a:r>
          </a:p>
          <a:p>
            <a:pPr eaLnBrk="1" hangingPunct="1"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К.Д. Ушинский подчеркивал, что </a:t>
            </a:r>
            <a:r>
              <a:rPr lang="ru-RU" altLang="ru-RU" sz="18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форме игры может и должно быть интересным, занимательным, но никогда не развлекающим.</a:t>
            </a:r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pic>
        <p:nvPicPr>
          <p:cNvPr id="13316" name="Picture 2" descr="https://ds02.infourok.ru/uploads/ex/036b/00008c22-01b7be14/hello_html_33bbf44f.jpg">
            <a:extLst>
              <a:ext uri="{FF2B5EF4-FFF2-40B4-BE49-F238E27FC236}">
                <a16:creationId xmlns:a16="http://schemas.microsoft.com/office/drawing/2014/main" xmlns="" id="{26AAAD67-2143-436A-A0BA-2D69221C0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214438"/>
            <a:ext cx="298767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490</Words>
  <Application>Microsoft Office PowerPoint</Application>
  <PresentationFormat>Экран (16:9)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Основы воспитания финансовой грамотности детей дошкольного возраста</vt:lpstr>
      <vt:lpstr>«Деньги, которыми обладаешь  – орудие свободы;  те, за которыми гонишься  — орудие рабства» Жан-Жак Руссо</vt:lpstr>
      <vt:lpstr>Слайд 3</vt:lpstr>
      <vt:lpstr> Современная жизнь диктует свои стандарты: в условиях рыночной экономики человеку в любом возрасте, чтобы быть успешным, необходимо быть финансово грамотным. Поэтому обучение основам экономических знаний необходимо начинать уже в детском саду, ведь представления о деньгах и их применении начинают формироваться в дошкольном возрасте.</vt:lpstr>
      <vt:lpstr>Федеральный государственный образовательный стандарт дошкольного образования ставит задачу формирования общей культуры личности детей. </vt:lpstr>
      <vt:lpstr>Слайд 6</vt:lpstr>
      <vt:lpstr>Слайд 7</vt:lpstr>
      <vt:lpstr>Итак, самое первое, необходимо заинтересовать ребенка.  Первая ступень - возраст с 5 до 7 лет.</vt:lpstr>
      <vt:lpstr>Основная форма обучения - игра.</vt:lpstr>
      <vt:lpstr>Слайд 10</vt:lpstr>
      <vt:lpstr>Необходимо  с помощью игр и практических занятий детям донести:</vt:lpstr>
      <vt:lpstr> Игра «Размен» </vt:lpstr>
      <vt:lpstr>  Игра « Кто кем работает?»</vt:lpstr>
      <vt:lpstr>Три поросенка</vt:lpstr>
      <vt:lpstr>А.Н. Толстой «Золотой ключик»</vt:lpstr>
      <vt:lpstr>А.С. Пушкин «Сказка о рыбаке и рыбке»</vt:lpstr>
      <vt:lpstr>Слайд 17</vt:lpstr>
      <vt:lpstr>Пословицы и поговорки об экономическом поведении: как ты понимаешь ?</vt:lpstr>
      <vt:lpstr>Простые правила экономического поведения</vt:lpstr>
      <vt:lpstr>СПАСИБО  ЗА  ВНИМАНИЕ!!!</vt:lpstr>
    </vt:vector>
  </TitlesOfParts>
  <Company>МУБиНТ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презентаций</dc:title>
  <dc:creator>Дизайнер</dc:creator>
  <cp:lastModifiedBy>1684509</cp:lastModifiedBy>
  <cp:revision>85</cp:revision>
  <dcterms:created xsi:type="dcterms:W3CDTF">2004-06-18T10:43:38Z</dcterms:created>
  <dcterms:modified xsi:type="dcterms:W3CDTF">2022-12-05T17:13:36Z</dcterms:modified>
</cp:coreProperties>
</file>